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4"/>
  </p:notesMasterIdLst>
  <p:sldIdLst>
    <p:sldId id="259" r:id="rId3"/>
    <p:sldId id="260" r:id="rId4"/>
    <p:sldId id="263" r:id="rId5"/>
    <p:sldId id="261" r:id="rId6"/>
    <p:sldId id="264" r:id="rId7"/>
    <p:sldId id="262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796D-49F1-4BD1-B0E8-7A56D1DE96F4}" type="datetimeFigureOut">
              <a:rPr lang="en-GB" smtClean="0"/>
              <a:pPr/>
              <a:t>15/01/2013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8C0FF-3541-47D0-82CE-3BD30F301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927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88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4320480" cy="1470025"/>
          </a:xfrm>
        </p:spPr>
        <p:txBody>
          <a:bodyPr/>
          <a:lstStyle>
            <a:lvl1pPr algn="l">
              <a:spcBef>
                <a:spcPts val="600"/>
              </a:spcBef>
              <a:spcAft>
                <a:spcPts val="600"/>
              </a:spcAft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43204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600"/>
      </p:ext>
    </p:extLst>
  </p:cSld>
  <p:clrMapOvr>
    <a:masterClrMapping/>
  </p:clrMapOvr>
  <p:transition advTm="3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50057"/>
      </p:ext>
    </p:extLst>
  </p:cSld>
  <p:clrMapOvr>
    <a:masterClrMapping/>
  </p:clrMapOvr>
  <p:transition advTm="3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85611"/>
      </p:ext>
    </p:extLst>
  </p:cSld>
  <p:clrMapOvr>
    <a:masterClrMapping/>
  </p:clrMapOvr>
  <p:transition advTm="3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36997"/>
      </p:ext>
    </p:extLst>
  </p:cSld>
  <p:clrMapOvr>
    <a:masterClrMapping/>
  </p:clrMapOvr>
  <p:transition advTm="3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908341"/>
      </p:ext>
    </p:extLst>
  </p:cSld>
  <p:clrMapOvr>
    <a:masterClrMapping/>
  </p:clrMapOvr>
  <p:transition advTm="3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36751"/>
      </p:ext>
    </p:extLst>
  </p:cSld>
  <p:clrMapOvr>
    <a:masterClrMapping/>
  </p:clrMapOvr>
  <p:transition advTm="3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67313"/>
      </p:ext>
    </p:extLst>
  </p:cSld>
  <p:clrMapOvr>
    <a:masterClrMapping/>
  </p:clrMapOvr>
  <p:transition advTm="3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079418"/>
      </p:ext>
    </p:extLst>
  </p:cSld>
  <p:clrMapOvr>
    <a:masterClrMapping/>
  </p:clrMapOvr>
  <p:transition advTm="3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034574"/>
      </p:ext>
    </p:extLst>
  </p:cSld>
  <p:clrMapOvr>
    <a:masterClrMapping/>
  </p:clrMapOvr>
  <p:transition advTm="3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2442235"/>
      </p:ext>
    </p:extLst>
  </p:cSld>
  <p:clrMapOvr>
    <a:masterClrMapping/>
  </p:clrMapOvr>
  <p:transition advTm="3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8008891"/>
      </p:ext>
    </p:extLst>
  </p:cSld>
  <p:clrMapOvr>
    <a:masterClrMapping/>
  </p:clrMapOvr>
  <p:transition advTm="3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7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0">
    <p:fade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»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escriptions.blogs.nytimes.com/2009/09/29/health-care-abroad-germany/" TargetMode="External"/><Relationship Id="rId2" Type="http://schemas.openxmlformats.org/officeDocument/2006/relationships/hyperlink" Target="http://www.theworld.org/2012/03/germany-health-car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ytowngermany.com/wiki/Health_insuranc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4320480" cy="1470025"/>
          </a:xfrm>
        </p:spPr>
        <p:txBody>
          <a:bodyPr/>
          <a:lstStyle/>
          <a:p>
            <a:r>
              <a:rPr lang="en-GB" dirty="0" smtClean="0"/>
              <a:t>Mandated Health Care in Deutschland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808511"/>
            <a:ext cx="4320480" cy="1752600"/>
          </a:xfrm>
        </p:spPr>
        <p:txBody>
          <a:bodyPr/>
          <a:lstStyle/>
          <a:p>
            <a:r>
              <a:rPr lang="en-GB" dirty="0" smtClean="0">
                <a:latin typeface="+mj-lt"/>
              </a:rPr>
              <a:t>Ashley Vastag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6931367"/>
      </p:ext>
    </p:extLst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Why Germans Don’t Have A Problem With Mandated Health Care</a:t>
            </a:r>
          </a:p>
          <a:p>
            <a:pPr marL="742950" lvl="2" indent="-342900"/>
            <a:r>
              <a:rPr lang="en-US" b="1" dirty="0" smtClean="0"/>
              <a:t> </a:t>
            </a:r>
            <a:r>
              <a:rPr lang="en-US" dirty="0" smtClean="0">
                <a:hlinkClick r:id="rId2"/>
              </a:rPr>
              <a:t>http://www.theworld.org/2012/03/germany-health-care/</a:t>
            </a:r>
            <a:endParaRPr lang="en-US" b="1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Health Care Abroad: Germany</a:t>
            </a:r>
          </a:p>
          <a:p>
            <a:pPr lvl="1"/>
            <a:r>
              <a:rPr lang="en-US" sz="1600" dirty="0" smtClean="0">
                <a:hlinkClick r:id="rId3"/>
              </a:rPr>
              <a:t>http://prescriptions.blogs.nytimes.com/2009/09/29/health-care-abroad-germany/</a:t>
            </a:r>
            <a:endParaRPr lang="en-US" sz="1600" dirty="0" smtClean="0"/>
          </a:p>
          <a:p>
            <a:r>
              <a:rPr lang="en-US" b="1" dirty="0" smtClean="0"/>
              <a:t>Health insurance</a:t>
            </a:r>
          </a:p>
          <a:p>
            <a:pPr lvl="1"/>
            <a:r>
              <a:rPr lang="en-US" sz="1600" dirty="0" smtClean="0">
                <a:hlinkClick r:id="rId4"/>
              </a:rPr>
              <a:t>http://www.toytowngermany.com/wiki/Health_insurance</a:t>
            </a:r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03575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http://www.ratgeberzentrale.de/rubriken/gesundheit-wellness-ernaehrung/artikel/der-traum-vom-aufstieg-in-die-erste-klasse.html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6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793549"/>
      </p:ext>
    </p:extLst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How it started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0186"/>
            <a:ext cx="8229600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Otto Von </a:t>
            </a:r>
            <a:r>
              <a:rPr lang="en-GB" sz="2200" dirty="0" err="1" smtClean="0"/>
              <a:t>Bismark</a:t>
            </a:r>
            <a:r>
              <a:rPr lang="en-GB" sz="2200" dirty="0" smtClean="0"/>
              <a:t>, in order to quell the rise of communism, started the </a:t>
            </a:r>
            <a:r>
              <a:rPr lang="en-US" sz="2200" dirty="0" smtClean="0"/>
              <a:t>Imperial Insurance Order in 1883</a:t>
            </a:r>
          </a:p>
          <a:p>
            <a:r>
              <a:rPr lang="en-US" sz="2200" dirty="0" smtClean="0"/>
              <a:t>This ordered low-income citizens, who were falling ill with no way to pay for healthcare, to pay premiums to “friendly societies”</a:t>
            </a:r>
          </a:p>
          <a:p>
            <a:r>
              <a:rPr lang="en-US" sz="2200" dirty="0" smtClean="0"/>
              <a:t>These “friendly societies” are now called Sickness Funds, which became the world’s first government-regulated healthcare system</a:t>
            </a:r>
          </a:p>
          <a:p>
            <a:r>
              <a:rPr lang="en-US" sz="2200" dirty="0" smtClean="0"/>
              <a:t>During WWII, Hitler exported the system to other countries, and it became well known as the </a:t>
            </a:r>
            <a:r>
              <a:rPr lang="en-US" sz="2200" dirty="0" err="1" smtClean="0"/>
              <a:t>Bismark</a:t>
            </a:r>
            <a:r>
              <a:rPr lang="en-US" sz="2200" dirty="0" smtClean="0"/>
              <a:t> Model</a:t>
            </a:r>
          </a:p>
          <a:p>
            <a:r>
              <a:rPr lang="en-US" sz="2200" dirty="0" smtClean="0"/>
              <a:t>It is still one of the best, because it blends a private health-care delivery system with universal coverage and social solidarity. 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24733006"/>
      </p:ext>
    </p:extLst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algn="ctr"/>
            <a:r>
              <a:rPr lang="en-US" dirty="0" smtClean="0"/>
              <a:t>Otto Von Bismarck creates the first Health Insurance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static.guim.co.uk/sys-images/Admin/BkFill/Default_image_group/2011/3/15/1300202844533/Portrait-Of-Otto-Von-Bism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50620"/>
            <a:ext cx="8229600" cy="4983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581001"/>
            <a:ext cx="6004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http://www.guardian.co.uk/books/2011/mar/19/bismarck-life-jonathan-steinberg-review</a:t>
            </a:r>
            <a:endParaRPr lang="en-US" sz="1200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it works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It is run by public and private companies, but 90% are covered by public companies.</a:t>
            </a:r>
          </a:p>
          <a:p>
            <a:r>
              <a:rPr lang="en-US" sz="2200" dirty="0" smtClean="0"/>
              <a:t>Health Insurance is given by companies/employers, but you get to choose the insurance company out of 145 non-profit companies</a:t>
            </a:r>
          </a:p>
          <a:p>
            <a:r>
              <a:rPr lang="en-US" sz="2200" dirty="0" smtClean="0"/>
              <a:t>Employer pays half of premium, and worker pays half of premium</a:t>
            </a:r>
          </a:p>
          <a:p>
            <a:r>
              <a:rPr lang="en-US" sz="2200" dirty="0" smtClean="0"/>
              <a:t>Self-employed still must have Health Insurance, they just choose their own private company</a:t>
            </a:r>
          </a:p>
          <a:p>
            <a:r>
              <a:rPr lang="en-US" sz="2200" dirty="0" smtClean="0"/>
              <a:t>Worker receives a card, which is taken to the visit to the hospital. The doctor swipes the card and enters what he did, then gets paid two weeks later. </a:t>
            </a:r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2600" dirty="0" smtClean="0"/>
              <a:t>Everyone receives a </a:t>
            </a:r>
            <a:r>
              <a:rPr lang="en-US" sz="2600" dirty="0" err="1" smtClean="0"/>
              <a:t>Gesundheitskarte</a:t>
            </a:r>
            <a:r>
              <a:rPr lang="en-US" sz="2600" dirty="0" smtClean="0"/>
              <a:t>, an insurance card 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630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http://www.computerwoche.de/a/startschuss-fuer-elektronische-gesundheitskarte,1906636</a:t>
            </a:r>
            <a:endParaRPr lang="en-US" sz="1200" dirty="0"/>
          </a:p>
        </p:txBody>
      </p:sp>
      <p:pic>
        <p:nvPicPr>
          <p:cNvPr id="22530" name="Picture 2" descr="http://images.computerwoche.de/images/computerwoche/bdb/434509/8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265229" cy="4591051"/>
          </a:xfrm>
          <a:prstGeom prst="rect">
            <a:avLst/>
          </a:prstGeom>
          <a:noFill/>
        </p:spPr>
      </p:pic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it works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Germans think that everyone should be helped when they are sick.</a:t>
            </a:r>
          </a:p>
          <a:p>
            <a:r>
              <a:rPr lang="en-US" dirty="0" smtClean="0"/>
              <a:t>It is an easier system, with less cost and hassle to the government and people</a:t>
            </a:r>
          </a:p>
          <a:p>
            <a:r>
              <a:rPr lang="en-US" dirty="0" smtClean="0"/>
              <a:t>“You just cannot have people falling through the grid because they don’t have health care because they are not healthy. That’s the basis for everything, people’s health. Everybody pays a lot for sick people. You pay a lot less when you stay healthy than if you get sick. You cannot celebrate your own health when your neighbor is completely falling apart. And I don’t think people should lose sight of that.”</a:t>
            </a:r>
          </a:p>
          <a:p>
            <a:r>
              <a:rPr lang="en-US" dirty="0" smtClean="0"/>
              <a:t> Everyone has to take part -- sick and healthy people -- for the system to work.</a:t>
            </a:r>
          </a:p>
          <a:p>
            <a:r>
              <a:rPr lang="en-US" dirty="0" smtClean="0"/>
              <a:t>A healthy workforce is a more productive workforce. The country has relatively low unemployment and in many sectors the economy is booming.</a:t>
            </a:r>
            <a:endParaRPr lang="en-US" b="1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algn="ctr"/>
            <a:r>
              <a:rPr lang="en-US" dirty="0" smtClean="0"/>
              <a:t>Everyone gets the healthcare they need without worry, so they can return to their jobs and their lives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3795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http://library.thinkquest.org/08aug/01430/surgery.html</a:t>
            </a:r>
            <a:endParaRPr lang="en-US" sz="1200" dirty="0"/>
          </a:p>
        </p:txBody>
      </p:sp>
      <p:pic>
        <p:nvPicPr>
          <p:cNvPr id="21506" name="Picture 2" descr="http://library.thinkquest.org/08aug/01430/surg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830677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Germany, which form of Health Care is more popular?</a:t>
            </a:r>
          </a:p>
          <a:p>
            <a:pPr lvl="1"/>
            <a:r>
              <a:rPr lang="en-US" dirty="0" smtClean="0"/>
              <a:t> Public </a:t>
            </a:r>
          </a:p>
          <a:p>
            <a:pPr lvl="1"/>
            <a:r>
              <a:rPr lang="en-US" dirty="0" smtClean="0"/>
              <a:t>Private</a:t>
            </a:r>
          </a:p>
          <a:p>
            <a:endParaRPr lang="en-US" dirty="0" smtClean="0"/>
          </a:p>
          <a:p>
            <a:r>
              <a:rPr lang="en-US" dirty="0" smtClean="0"/>
              <a:t> Self-employed people must still have Health Insurance</a:t>
            </a:r>
          </a:p>
          <a:p>
            <a:pPr lvl="1"/>
            <a:r>
              <a:rPr lang="en-US" dirty="0" smtClean="0"/>
              <a:t>True </a:t>
            </a:r>
          </a:p>
          <a:p>
            <a:pPr lvl="1"/>
            <a:r>
              <a:rPr lang="en-US" dirty="0" smtClean="0"/>
              <a:t>False</a:t>
            </a:r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</a:t>
            </a:r>
          </a:p>
          <a:p>
            <a:r>
              <a:rPr lang="en-US" dirty="0" smtClean="0"/>
              <a:t>True</a:t>
            </a:r>
            <a:endParaRPr lang="en-US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701151">
  <a:themeElements>
    <a:clrScheme name="Custom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BBC"/>
      </a:accent1>
      <a:accent2>
        <a:srgbClr val="1DB0BC"/>
      </a:accent2>
      <a:accent3>
        <a:srgbClr val="FFEA1B"/>
      </a:accent3>
      <a:accent4>
        <a:srgbClr val="6FE4DA"/>
      </a:accent4>
      <a:accent5>
        <a:srgbClr val="38AEE7"/>
      </a:accent5>
      <a:accent6>
        <a:srgbClr val="1DBC89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85AF72-5527-4026-BA95-E7EC3150AF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TS102701151</Template>
  <TotalTime>145</TotalTime>
  <Words>439</Words>
  <Application>Microsoft Office PowerPoint</Application>
  <PresentationFormat>On-screen Show (4:3)</PresentationFormat>
  <Paragraphs>49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TS102701151</vt:lpstr>
      <vt:lpstr>Mandated Health Care in Deutschland</vt:lpstr>
      <vt:lpstr>How it started</vt:lpstr>
      <vt:lpstr>Otto Von Bismarck creates the first Health Insurance</vt:lpstr>
      <vt:lpstr>How it works</vt:lpstr>
      <vt:lpstr>Everyone receives a Gesundheitskarte, an insurance card </vt:lpstr>
      <vt:lpstr>Why it works</vt:lpstr>
      <vt:lpstr>Everyone gets the healthcare they need without worry, so they can return to their jobs and their lives</vt:lpstr>
      <vt:lpstr>Pop Quiz!</vt:lpstr>
      <vt:lpstr>Answers</vt:lpstr>
      <vt:lpstr>Works Cited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Mandated Health Care in Deutschland</dc:title>
  <dc:creator>Marina</dc:creator>
  <cp:lastModifiedBy>SCSadmin</cp:lastModifiedBy>
  <cp:revision>14</cp:revision>
  <dcterms:created xsi:type="dcterms:W3CDTF">2013-01-13T16:00:42Z</dcterms:created>
  <dcterms:modified xsi:type="dcterms:W3CDTF">2013-01-15T14:02:47Z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TC027011519991</vt:lpwstr>
  </property>
</Properties>
</file>